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</p:sldMasterIdLst>
  <p:notesMasterIdLst>
    <p:notesMasterId r:id="rId26"/>
  </p:notesMasterIdLst>
  <p:sldIdLst>
    <p:sldId id="256" r:id="rId5"/>
    <p:sldId id="411" r:id="rId6"/>
    <p:sldId id="418" r:id="rId7"/>
    <p:sldId id="413" r:id="rId8"/>
    <p:sldId id="454" r:id="rId9"/>
    <p:sldId id="455" r:id="rId10"/>
    <p:sldId id="400" r:id="rId11"/>
    <p:sldId id="457" r:id="rId12"/>
    <p:sldId id="386" r:id="rId13"/>
    <p:sldId id="456" r:id="rId14"/>
    <p:sldId id="452" r:id="rId15"/>
    <p:sldId id="458" r:id="rId16"/>
    <p:sldId id="390" r:id="rId17"/>
    <p:sldId id="389" r:id="rId18"/>
    <p:sldId id="407" r:id="rId19"/>
    <p:sldId id="450" r:id="rId20"/>
    <p:sldId id="402" r:id="rId21"/>
    <p:sldId id="353" r:id="rId22"/>
    <p:sldId id="419" r:id="rId23"/>
    <p:sldId id="451" r:id="rId24"/>
    <p:sldId id="40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EDDAD68-4D77-E36A-4306-F583C17C8791}" name="DAVID" initials="D" userId="S::david.brandt.13@us.af.mil::7e7e46da-013c-4e32-b137-00c9c8d7b2a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89008" autoAdjust="0"/>
  </p:normalViewPr>
  <p:slideViewPr>
    <p:cSldViewPr snapToGrid="0">
      <p:cViewPr varScale="1">
        <p:scale>
          <a:sx n="81" d="100"/>
          <a:sy n="81" d="100"/>
        </p:scale>
        <p:origin x="3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D4A39-FFB2-4813-856E-F15B31467BD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F14D4-09A8-4955-8ECE-2FADABF40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1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7418C8-DCBE-440D-85C4-AE2F5A3114EB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3353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out Albuquerque and any pictures that do not pertain to your local area and update with your local hazards.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F14D4-09A8-4955-8ECE-2FADABF408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28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to your local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F14D4-09A8-4955-8ECE-2FADABF408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18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Airbag vest: Many new styles, designs, and prices through various vendors (most offer military discount with a called in order) (Helite and </a:t>
            </a:r>
            <a:r>
              <a:rPr lang="en-US" dirty="0" err="1"/>
              <a:t>Dainese</a:t>
            </a:r>
            <a:r>
              <a:rPr lang="en-US" dirty="0"/>
              <a:t> websites, enter “DAFRIDER” for 10% off)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F14D4-09A8-4955-8ECE-2FADABF408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11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MSF Mentorship Course: Still awaiting MSF and DoD review for release of final product. DAF release should be shortly after (pending regulatory updates to 91-207 and 6055.04)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Once review is done, a call for training classes will be sent out.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F14D4-09A8-4955-8ECE-2FADABF408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76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Steve to update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B9D3BF-0294-4E95-808E-5A6390075AE5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650261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C7EFB-53A6-F444-829B-019974C46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8EA81D0-ECD9-3E98-EBB2-35AAB3EE50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9BCCD509-5001-2CD7-1D20-2C90C7B41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E6B75A03-A3E8-146A-7694-983CB72533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7418C8-DCBE-440D-85C4-AE2F5A3114EB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54657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F14D4-09A8-4955-8ECE-2FADABF408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40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to show how someone from your Base would sign up for training.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F14D4-09A8-4955-8ECE-2FADABF408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79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C5124-7CFC-02F5-CC60-533CEC7A4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A137D6-7AE1-C707-E404-0E67BB143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1394C1-5800-9C8B-5FD6-1D9046F125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C5A22-9536-C06E-A9E7-6A88FDD67D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F14D4-09A8-4955-8ECE-2FADABF408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95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F14D4-09A8-4955-8ECE-2FADABF408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10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F14D4-09A8-4955-8ECE-2FADABF408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97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F14D4-09A8-4955-8ECE-2FADABF408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34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a good discussion about swerving, share a story.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F14D4-09A8-4955-8ECE-2FADABF408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40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508000" y="6451600"/>
            <a:ext cx="11176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508000" y="1231900"/>
            <a:ext cx="11176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357624" y="463254"/>
            <a:ext cx="74090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Department of the Air Force</a:t>
            </a:r>
          </a:p>
        </p:txBody>
      </p:sp>
      <p:sp>
        <p:nvSpPr>
          <p:cNvPr id="5019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368301" y="1832703"/>
            <a:ext cx="11315700" cy="1760220"/>
          </a:xfrm>
        </p:spPr>
        <p:txBody>
          <a:bodyPr/>
          <a:lstStyle>
            <a:lvl1pPr>
              <a:defRPr sz="4400" i="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50176" name="Group 50175"/>
          <p:cNvGrpSpPr/>
          <p:nvPr userDrawn="1"/>
        </p:nvGrpSpPr>
        <p:grpSpPr>
          <a:xfrm>
            <a:off x="368301" y="3592923"/>
            <a:ext cx="5127601" cy="2578464"/>
            <a:chOff x="1419766" y="3359780"/>
            <a:chExt cx="5839020" cy="2936210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117" y="3359780"/>
              <a:ext cx="2936210" cy="293621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957"/>
            <a:stretch/>
          </p:blipFill>
          <p:spPr>
            <a:xfrm>
              <a:off x="1419766" y="4170831"/>
              <a:ext cx="1863956" cy="13141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5251" y="4113946"/>
              <a:ext cx="873535" cy="131410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 Box 3">
            <a:extLst>
              <a:ext uri="{FF2B5EF4-FFF2-40B4-BE49-F238E27FC236}">
                <a16:creationId xmlns:a16="http://schemas.microsoft.com/office/drawing/2014/main" id="{EB66437D-00BA-20AF-150D-4EE8604DE84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291921"/>
            <a:ext cx="121750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800" b="1" i="1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World’s Greatest Safety Enterprise, inspiring Airmen and Guardians to have a proactive mindset</a:t>
            </a:r>
          </a:p>
        </p:txBody>
      </p:sp>
    </p:spTree>
    <p:extLst>
      <p:ext uri="{BB962C8B-B14F-4D97-AF65-F5344CB8AC3E}">
        <p14:creationId xmlns:p14="http://schemas.microsoft.com/office/powerpoint/2010/main" val="1155566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24625"/>
            <a:ext cx="1625600" cy="304800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 of: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0651067" y="6524625"/>
            <a:ext cx="1524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36F4B-0E12-407B-8691-A7DC3623F55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685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24625"/>
            <a:ext cx="1625600" cy="304800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 of: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0651067" y="6524625"/>
            <a:ext cx="1524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E687A-94BB-4FFF-933A-EE45C321591A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Line 1035"/>
          <p:cNvSpPr>
            <a:spLocks noChangeShapeType="1"/>
          </p:cNvSpPr>
          <p:nvPr userDrawn="1"/>
        </p:nvSpPr>
        <p:spPr bwMode="auto">
          <a:xfrm>
            <a:off x="508000" y="3749040"/>
            <a:ext cx="11176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Line 1035"/>
          <p:cNvSpPr>
            <a:spLocks noChangeShapeType="1"/>
          </p:cNvSpPr>
          <p:nvPr userDrawn="1"/>
        </p:nvSpPr>
        <p:spPr bwMode="auto">
          <a:xfrm>
            <a:off x="6099614" y="1228627"/>
            <a:ext cx="0" cy="520988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053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24625"/>
            <a:ext cx="1625600" cy="304800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 of: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0651067" y="6524625"/>
            <a:ext cx="1524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E687A-94BB-4FFF-933A-EE45C321591A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245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752" y="1691640"/>
            <a:ext cx="11576304" cy="192938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35224" y="3666744"/>
            <a:ext cx="8942832" cy="2542032"/>
          </a:xfrm>
        </p:spPr>
        <p:txBody>
          <a:bodyPr anchor="b"/>
          <a:lstStyle>
            <a:lvl1pPr marL="0" indent="0" algn="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Rank/Grade Name</a:t>
            </a:r>
            <a:br>
              <a:rPr lang="en-US" dirty="0"/>
            </a:br>
            <a:r>
              <a:rPr lang="en-US" dirty="0"/>
              <a:t>Office Symbol</a:t>
            </a:r>
            <a:br>
              <a:rPr lang="en-US" dirty="0"/>
            </a:br>
            <a:r>
              <a:rPr lang="en-US" dirty="0"/>
              <a:t>Date of briefing</a:t>
            </a:r>
            <a:br>
              <a:rPr lang="en-US" dirty="0"/>
            </a:br>
            <a:r>
              <a:rPr lang="en-US" dirty="0"/>
              <a:t>Version #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46304" y="1207008"/>
            <a:ext cx="11896344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46304" y="6409944"/>
            <a:ext cx="11896344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3621024"/>
            <a:ext cx="2788920" cy="278892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960109" y="457200"/>
            <a:ext cx="6271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Department of the Air Force</a:t>
            </a:r>
          </a:p>
        </p:txBody>
      </p:sp>
    </p:spTree>
    <p:extLst>
      <p:ext uri="{BB962C8B-B14F-4D97-AF65-F5344CB8AC3E}">
        <p14:creationId xmlns:p14="http://schemas.microsoft.com/office/powerpoint/2010/main" val="2838760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64" y="1389888"/>
            <a:ext cx="11164824" cy="307238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064" y="4507992"/>
            <a:ext cx="11164824" cy="171907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765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64" y="1389888"/>
            <a:ext cx="4306824" cy="914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4608" y="1389888"/>
            <a:ext cx="6812280" cy="48371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2064" y="2304288"/>
            <a:ext cx="4306824" cy="39227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910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Innovate, Accelerate, Thrive – The Air Force at 75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5DF3-B9AF-4EC4-A69C-2370B6286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43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1030"/>
          <p:cNvSpPr>
            <a:spLocks noGrp="1" noChangeArrowheads="1"/>
          </p:cNvSpPr>
          <p:nvPr>
            <p:ph type="title"/>
          </p:nvPr>
        </p:nvSpPr>
        <p:spPr bwMode="auto">
          <a:xfrm>
            <a:off x="2218267" y="76200"/>
            <a:ext cx="9525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49163" name="Line 1035"/>
          <p:cNvSpPr>
            <a:spLocks noChangeShapeType="1"/>
          </p:cNvSpPr>
          <p:nvPr/>
        </p:nvSpPr>
        <p:spPr bwMode="auto">
          <a:xfrm>
            <a:off x="508000" y="6451600"/>
            <a:ext cx="11176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9164" name="Line 1036"/>
          <p:cNvSpPr>
            <a:spLocks noChangeShapeType="1"/>
          </p:cNvSpPr>
          <p:nvPr/>
        </p:nvSpPr>
        <p:spPr bwMode="auto">
          <a:xfrm>
            <a:off x="508000" y="1231900"/>
            <a:ext cx="11176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33" name="Rectangle 104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8301" y="1504950"/>
            <a:ext cx="11197167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0"/>
            <a:r>
              <a:rPr lang="en-US" altLang="en-US" dirty="0"/>
              <a:t>2nd Bullet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70048" y="54934"/>
            <a:ext cx="2153038" cy="1082676"/>
            <a:chOff x="1419766" y="3359780"/>
            <a:chExt cx="5839020" cy="2936210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117" y="3359780"/>
              <a:ext cx="2936210" cy="293621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957"/>
            <a:stretch/>
          </p:blipFill>
          <p:spPr>
            <a:xfrm>
              <a:off x="1419766" y="4170831"/>
              <a:ext cx="1863956" cy="13141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5251" y="4113946"/>
              <a:ext cx="873535" cy="131410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Text Box 1029">
            <a:extLst>
              <a:ext uri="{FF2B5EF4-FFF2-40B4-BE49-F238E27FC236}">
                <a16:creationId xmlns:a16="http://schemas.microsoft.com/office/drawing/2014/main" id="{E6EBFB8C-DA31-5DEE-C0FB-30A2C64975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27200" y="6491288"/>
            <a:ext cx="8737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 i="1" kern="12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Safeguard Airmen/Guardians  -  Protect Resources  -  Enable Mission Success</a:t>
            </a:r>
          </a:p>
        </p:txBody>
      </p:sp>
    </p:spTree>
    <p:extLst>
      <p:ext uri="{BB962C8B-B14F-4D97-AF65-F5344CB8AC3E}">
        <p14:creationId xmlns:p14="http://schemas.microsoft.com/office/powerpoint/2010/main" val="230606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85" r:id="rId8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800" b="1" i="1">
          <a:solidFill>
            <a:srgbClr val="151C77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151C77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151C77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151C77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151C77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151C77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151C77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151C77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151C77"/>
          </a:solidFill>
          <a:latin typeface="Arial" charset="0"/>
        </a:defRPr>
      </a:lvl9pPr>
    </p:titleStyle>
    <p:bodyStyle>
      <a:lvl1pPr marL="285750" indent="-285750" algn="l" rtl="0" eaLnBrk="0" fontAlgn="base" hangingPunct="0">
        <a:spcBef>
          <a:spcPct val="50000"/>
        </a:spcBef>
        <a:spcAft>
          <a:spcPct val="0"/>
        </a:spcAft>
        <a:buClr>
          <a:srgbClr val="151C77"/>
        </a:buClr>
        <a:buSzPct val="80000"/>
        <a:buFont typeface="Wingdings" panose="05000000000000000000" pitchFamily="2" charset="2"/>
        <a:buChar char="n"/>
        <a:defRPr sz="2000" b="1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8975" indent="-282575" algn="l" rtl="0" eaLnBrk="0" fontAlgn="base" hangingPunct="0">
        <a:spcBef>
          <a:spcPct val="25000"/>
        </a:spcBef>
        <a:spcAft>
          <a:spcPct val="0"/>
        </a:spcAft>
        <a:buClr>
          <a:srgbClr val="151C77"/>
        </a:buClr>
        <a:buSzPct val="80000"/>
        <a:buFont typeface="Wingdings" panose="05000000000000000000" pitchFamily="2" charset="2"/>
        <a:buChar char="n"/>
        <a:defRPr sz="20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027113" indent="-223838" algn="l" rtl="0" eaLnBrk="0" fontAlgn="base" hangingPunct="0">
        <a:spcBef>
          <a:spcPct val="25000"/>
        </a:spcBef>
        <a:spcAft>
          <a:spcPct val="0"/>
        </a:spcAft>
        <a:buClr>
          <a:srgbClr val="151C77"/>
        </a:buClr>
        <a:buSzPct val="80000"/>
        <a:buFont typeface="Wingdings" panose="05000000000000000000" pitchFamily="2" charset="2"/>
        <a:buChar char="n"/>
        <a:defRPr sz="20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5000"/>
        </a:spcBef>
        <a:spcAft>
          <a:spcPct val="0"/>
        </a:spcAft>
        <a:buClr>
          <a:srgbClr val="151C77"/>
        </a:buClr>
        <a:buSzPct val="80000"/>
        <a:buFont typeface="Wingdings" panose="05000000000000000000" pitchFamily="2" charset="2"/>
        <a:buChar char="n"/>
        <a:defRPr sz="20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1708" y="2428974"/>
            <a:ext cx="10028583" cy="890014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151C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#DAFRIDER Kickoff Briefing</a:t>
            </a:r>
            <a:br>
              <a:rPr lang="en-US" altLang="en-US" sz="3200" dirty="0">
                <a:solidFill>
                  <a:srgbClr val="151C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*TEMPLATE*</a:t>
            </a:r>
            <a:b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(replace all 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 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items with your local information)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95785" y="3883511"/>
            <a:ext cx="3782270" cy="2472684"/>
          </a:xfrm>
        </p:spPr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660188" y="6510338"/>
            <a:ext cx="531812" cy="247650"/>
          </a:xfrm>
          <a:prstGeom prst="rect">
            <a:avLst/>
          </a:prstGeom>
        </p:spPr>
        <p:txBody>
          <a:bodyPr/>
          <a:lstStyle/>
          <a:p>
            <a:fld id="{C1A15DF3-B9AF-4EC4-A69C-2370B628607D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630B2-C872-9C3D-CC9A-E3D0CB86B21A}"/>
              </a:ext>
            </a:extLst>
          </p:cNvPr>
          <p:cNvSpPr txBox="1"/>
          <p:nvPr/>
        </p:nvSpPr>
        <p:spPr>
          <a:xfrm>
            <a:off x="2641689" y="279893"/>
            <a:ext cx="61970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(Use your MAJCOM/FLDCOM approved slide deck)</a:t>
            </a:r>
          </a:p>
        </p:txBody>
      </p:sp>
    </p:spTree>
    <p:extLst>
      <p:ext uri="{BB962C8B-B14F-4D97-AF65-F5344CB8AC3E}">
        <p14:creationId xmlns:p14="http://schemas.microsoft.com/office/powerpoint/2010/main" val="756816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8159F-761F-0FDD-182F-DB2C8439A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>
            <a:extLst>
              <a:ext uri="{FF2B5EF4-FFF2-40B4-BE49-F238E27FC236}">
                <a16:creationId xmlns:a16="http://schemas.microsoft.com/office/drawing/2014/main" id="{98238B1B-7A64-BB34-E2B5-44E19D776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improve as a #DAFRIDER</a:t>
            </a:r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5A91ACD9-50C5-C629-EBA2-BB462A07B4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141980" y="6556694"/>
            <a:ext cx="428322" cy="153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A82C41D-EF57-4FE4-BA82-B4C796F62DBE}" type="slidenum">
              <a:rPr lang="en-US" altLang="en-US" sz="1000" b="0">
                <a:solidFill>
                  <a:srgbClr val="7F7F7F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000" b="0">
              <a:solidFill>
                <a:schemeClr val="bg2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586B67A-6071-F8FC-F945-2548260D108F}"/>
              </a:ext>
            </a:extLst>
          </p:cNvPr>
          <p:cNvSpPr txBox="1">
            <a:spLocks/>
          </p:cNvSpPr>
          <p:nvPr/>
        </p:nvSpPr>
        <p:spPr>
          <a:xfrm>
            <a:off x="-326533" y="1365261"/>
            <a:ext cx="9525000" cy="25273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anose="05050102010706020507" pitchFamily="18" charset="2"/>
              <a:buNone/>
              <a:defRPr/>
            </a:pPr>
            <a:r>
              <a:rPr lang="en-US" altLang="en-US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Skills Building</a:t>
            </a:r>
          </a:p>
          <a:p>
            <a:pPr marL="457200" lvl="1" indent="0" algn="ctr">
              <a:buClr>
                <a:schemeClr val="accent6"/>
              </a:buClr>
              <a:buSzPct val="150000"/>
              <a:buNone/>
              <a:defRPr/>
            </a:pPr>
            <a:r>
              <a:rPr lang="en-US" alt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– Get caught up and stay trained</a:t>
            </a:r>
          </a:p>
          <a:p>
            <a:pPr marL="457200" lvl="1" indent="0" algn="ctr">
              <a:buClr>
                <a:schemeClr val="accent6"/>
              </a:buClr>
              <a:buSzPct val="150000"/>
              <a:buNone/>
              <a:defRPr/>
            </a:pPr>
            <a:r>
              <a:rPr lang="en-US" alt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training (track, ADV, etc.) – Invest in your  own riding!</a:t>
            </a:r>
          </a:p>
          <a:p>
            <a:pPr marL="457200" lvl="1" indent="0" algn="ctr">
              <a:buClr>
                <a:schemeClr val="accent6"/>
              </a:buClr>
              <a:buSzPct val="150000"/>
              <a:buNone/>
              <a:defRPr/>
            </a:pPr>
            <a:r>
              <a:rPr lang="en-US" alt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Practice EVERYTIME you ride!</a:t>
            </a:r>
          </a:p>
          <a:p>
            <a:pPr marL="457200" lvl="1" indent="0" algn="ctr">
              <a:buClr>
                <a:schemeClr val="accent6"/>
              </a:buClr>
              <a:buSzPct val="150000"/>
              <a:buNone/>
              <a:defRPr/>
            </a:pPr>
            <a:r>
              <a:rPr lang="en-US" alt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Braking, tight circles, and cornering – warms your tires and your skills!</a:t>
            </a:r>
          </a:p>
          <a:p>
            <a:pPr marL="457200" lvl="1" indent="0" algn="ctr">
              <a:buClr>
                <a:schemeClr val="accent6"/>
              </a:buClr>
              <a:buSzPct val="150000"/>
              <a:buNone/>
              <a:defRPr/>
            </a:pPr>
            <a:r>
              <a:rPr lang="en-US" alt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Ride within YOUR skill level – Don’t push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BC6E2-078E-D320-4EB1-7CED12AE1251}"/>
              </a:ext>
            </a:extLst>
          </p:cNvPr>
          <p:cNvSpPr txBox="1">
            <a:spLocks/>
          </p:cNvSpPr>
          <p:nvPr/>
        </p:nvSpPr>
        <p:spPr>
          <a:xfrm>
            <a:off x="3521413" y="3845978"/>
            <a:ext cx="8670588" cy="2527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anose="05050102010706020507" pitchFamily="18" charset="2"/>
              <a:buNone/>
              <a:defRPr/>
            </a:pPr>
            <a:r>
              <a:rPr lang="en-US" altLang="en-US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 Accountability</a:t>
            </a:r>
          </a:p>
          <a:p>
            <a:pPr marL="457200" lvl="1" indent="0" algn="ctr">
              <a:buClr>
                <a:schemeClr val="accent6"/>
              </a:buClr>
              <a:buSzPct val="150000"/>
              <a:buNone/>
              <a:defRPr/>
            </a:pP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Practice before you ride</a:t>
            </a:r>
          </a:p>
          <a:p>
            <a:pPr marL="457200" lvl="1" indent="0" algn="ctr">
              <a:buClr>
                <a:schemeClr val="accent6"/>
              </a:buClr>
              <a:buSzPct val="150000"/>
              <a:buNone/>
              <a:defRPr/>
            </a:pP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NEVER drink and ride</a:t>
            </a:r>
          </a:p>
          <a:p>
            <a:pPr marL="457200" lvl="1" indent="0" algn="ctr">
              <a:buClr>
                <a:schemeClr val="accent6"/>
              </a:buClr>
              <a:buSzPct val="150000"/>
              <a:buNone/>
              <a:defRPr/>
            </a:pP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SLOW DOWN! Where do you have to be? Is it worth  your life?</a:t>
            </a:r>
          </a:p>
          <a:p>
            <a:pPr marL="457200" lvl="1" indent="0" algn="ctr">
              <a:buClr>
                <a:schemeClr val="accent6"/>
              </a:buClr>
              <a:buSzPct val="150000"/>
              <a:buNone/>
              <a:defRPr/>
            </a:pP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Ride within YOUR skill level – Don’t push it</a:t>
            </a:r>
          </a:p>
          <a:p>
            <a:pPr marL="457200" lvl="1" indent="0" algn="ctr">
              <a:buClr>
                <a:schemeClr val="accent6"/>
              </a:buClr>
              <a:buSzPct val="150000"/>
              <a:buNone/>
              <a:defRPr/>
            </a:pP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Wear as much gear as you can…ALWAYS!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32348-681B-EC6D-1B12-0CA01A6E5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5868" y="1702172"/>
            <a:ext cx="2887640" cy="1726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8173DD-982F-C3FE-AE41-E1CFFBBBB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43" y="4074144"/>
            <a:ext cx="3367812" cy="209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59192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72275-3DCD-7784-93AC-F44B154BB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Year of the Swerve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B3F13-75B0-4CF3-7A20-8BBCA8343A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36F4B-0E12-407B-8691-A7DC3623F552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0E9F84-4702-1362-A21F-52B0AB5E7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122" y="1686364"/>
            <a:ext cx="1594873" cy="15948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FC857-0C09-77F0-9D2D-DA44846A7907}"/>
              </a:ext>
            </a:extLst>
          </p:cNvPr>
          <p:cNvSpPr txBox="1">
            <a:spLocks/>
          </p:cNvSpPr>
          <p:nvPr/>
        </p:nvSpPr>
        <p:spPr>
          <a:xfrm>
            <a:off x="5274644" y="4029691"/>
            <a:ext cx="8137907" cy="4476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anose="05050102010706020507" pitchFamily="18" charset="2"/>
              <a:buNone/>
              <a:defRPr/>
            </a:pPr>
            <a:r>
              <a:rPr lang="en-US" altLang="en-US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to Swerve</a:t>
            </a:r>
          </a:p>
          <a:p>
            <a:pPr lvl="1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– BRC-1 Covers the basics</a:t>
            </a:r>
          </a:p>
          <a:p>
            <a:pPr lvl="1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Practice makes perfect</a:t>
            </a:r>
          </a:p>
          <a:p>
            <a:pPr lvl="2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the time to be comfortable swerving</a:t>
            </a:r>
          </a:p>
          <a:p>
            <a:pPr lvl="2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Practice in a parking lot, or controlled area</a:t>
            </a:r>
          </a:p>
          <a:p>
            <a:pPr lvl="1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Ask a mentor for help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F275AB-513C-586D-DA37-5F15B4812460}"/>
              </a:ext>
            </a:extLst>
          </p:cNvPr>
          <p:cNvSpPr txBox="1">
            <a:spLocks/>
          </p:cNvSpPr>
          <p:nvPr/>
        </p:nvSpPr>
        <p:spPr>
          <a:xfrm>
            <a:off x="-430306" y="1344706"/>
            <a:ext cx="8478022" cy="2559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anose="05050102010706020507" pitchFamily="18" charset="2"/>
              <a:buNone/>
              <a:defRPr/>
            </a:pPr>
            <a:r>
              <a:rPr lang="en-US" altLang="en-US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Steps of a good Swerve</a:t>
            </a:r>
          </a:p>
          <a:p>
            <a:pPr marL="914400" lvl="1" indent="-457200"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altLang="en-US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Always be looking for escape paths</a:t>
            </a:r>
          </a:p>
          <a:p>
            <a:pPr marL="914400" lvl="1" indent="-457200"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Use counter steering to conduct the swerve </a:t>
            </a:r>
          </a:p>
          <a:p>
            <a:pPr marL="914400" lvl="1" indent="-457200"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Keep your body upright during swerving</a:t>
            </a:r>
          </a:p>
          <a:p>
            <a:pPr marL="914400" lvl="1" indent="-457200"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NOT BREAK DURING THE SWERVE</a:t>
            </a:r>
          </a:p>
          <a:p>
            <a:pPr marL="914400" lvl="1" indent="-457200"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If you must break, break before or after conducting a swerve</a:t>
            </a:r>
          </a:p>
        </p:txBody>
      </p:sp>
      <p:pic>
        <p:nvPicPr>
          <p:cNvPr id="7" name="Picture 6" descr="A top view of cars on a road">
            <a:extLst>
              <a:ext uri="{FF2B5EF4-FFF2-40B4-BE49-F238E27FC236}">
                <a16:creationId xmlns:a16="http://schemas.microsoft.com/office/drawing/2014/main" id="{28D83A10-82AC-CA85-49BC-BC18A8E5A1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1" y="3772827"/>
            <a:ext cx="4913101" cy="249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29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E1D4F-38DB-8573-4B02-D965E58A3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13094-BA1D-6050-0C43-9D0854F57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Year of the Swerve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3B9D9-1B91-FA1D-8823-97ADD86CC6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36F4B-0E12-407B-8691-A7DC3623F552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A45E4-603E-EB12-2AC1-00F8BBACF414}"/>
              </a:ext>
            </a:extLst>
          </p:cNvPr>
          <p:cNvSpPr txBox="1">
            <a:spLocks/>
          </p:cNvSpPr>
          <p:nvPr/>
        </p:nvSpPr>
        <p:spPr>
          <a:xfrm>
            <a:off x="441064" y="1633842"/>
            <a:ext cx="11101891" cy="4476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anose="05050102010706020507" pitchFamily="18" charset="2"/>
              <a:buNone/>
              <a:defRPr/>
            </a:pPr>
            <a:r>
              <a:rPr lang="en-US" altLang="en-US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do I need to know how to Swerve?</a:t>
            </a:r>
          </a:p>
          <a:p>
            <a:pPr marL="0" indent="0" algn="ctr">
              <a:buFont typeface="Symbol" panose="05050102010706020507" pitchFamily="18" charset="2"/>
              <a:buNone/>
              <a:defRPr/>
            </a:pPr>
            <a:endParaRPr lang="en-US" altLang="en-US" sz="8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buClr>
                <a:schemeClr val="accent6"/>
              </a:buClr>
              <a:buSzPct val="150000"/>
              <a:buNone/>
              <a:defRPr/>
            </a:pPr>
            <a:r>
              <a:rPr lang="en-US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Swerving can help you avoid obstacles quickly</a:t>
            </a:r>
          </a:p>
          <a:p>
            <a:pPr lvl="1" algn="ctr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en-US" altLang="en-US" sz="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buClr>
                <a:schemeClr val="accent6"/>
              </a:buClr>
              <a:buSzPct val="150000"/>
              <a:buNone/>
              <a:defRPr/>
            </a:pPr>
            <a:r>
              <a:rPr lang="en-US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proper swerve techniques creates a better understanding of counter steering</a:t>
            </a:r>
          </a:p>
          <a:p>
            <a:pPr lvl="1" algn="ctr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en-US" altLang="en-US" sz="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buClr>
                <a:schemeClr val="accent6"/>
              </a:buClr>
              <a:buSzPct val="150000"/>
              <a:buNone/>
              <a:defRPr/>
            </a:pPr>
            <a:r>
              <a:rPr lang="en-US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counter steering increases Skill level</a:t>
            </a:r>
          </a:p>
          <a:p>
            <a:pPr lvl="1" algn="ctr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en-US" altLang="en-US" sz="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buClr>
                <a:schemeClr val="accent6"/>
              </a:buClr>
              <a:buSzPct val="150000"/>
              <a:buNone/>
              <a:defRPr/>
            </a:pPr>
            <a:r>
              <a:rPr lang="en-US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correctly executed Swerve can save your life! </a:t>
            </a:r>
          </a:p>
          <a:p>
            <a:pPr lvl="1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Motorcycle safety">
            <a:extLst>
              <a:ext uri="{FF2B5EF4-FFF2-40B4-BE49-F238E27FC236}">
                <a16:creationId xmlns:a16="http://schemas.microsoft.com/office/drawing/2014/main" id="{97F04F8F-C38A-035B-9050-EBEA32885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91" y="4134053"/>
            <a:ext cx="3161489" cy="197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36CFDAC-4A00-C61B-C82D-F0B9625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469" y="4134053"/>
            <a:ext cx="2939499" cy="190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280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107037" y="263188"/>
            <a:ext cx="9738360" cy="704088"/>
          </a:xfrm>
        </p:spPr>
        <p:txBody>
          <a:bodyPr>
            <a:noAutofit/>
          </a:bodyPr>
          <a:lstStyle/>
          <a:p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Riding Hazards 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(Example)</a:t>
            </a: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27870" y="1374354"/>
            <a:ext cx="8996537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Hazards</a:t>
            </a:r>
            <a:endParaRPr lang="en-US" sz="2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SzPct val="90000"/>
              <a:buFont typeface="Arial" panose="020B0604020202020204" pitchFamily="34" charset="0"/>
              <a:buChar char="•"/>
              <a:defRPr/>
            </a:pPr>
            <a:endParaRPr lang="en-US" sz="2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Risk Environment in and around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Albuquerque</a:t>
            </a:r>
          </a:p>
          <a:p>
            <a:pPr marL="1257300" lvl="2" indent="-342900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Sandia Crest Scenic Highway</a:t>
            </a:r>
          </a:p>
          <a:p>
            <a:pPr marL="1257300" lvl="2" indent="-342900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Highway 14 to Santa Fe</a:t>
            </a:r>
          </a:p>
          <a:p>
            <a:pPr marL="1257300" lvl="2" indent="-342900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Big I: I-40 and I-25 interchange</a:t>
            </a:r>
          </a:p>
          <a:p>
            <a:pPr marL="1257300" lvl="2" indent="-342900" defTabSz="688975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Paseo Del Norte and I-25 All intersections along Montgomery</a:t>
            </a:r>
          </a:p>
          <a:p>
            <a:pPr marL="1257300" lvl="2" indent="-342900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Any construction zone</a:t>
            </a:r>
          </a:p>
          <a:p>
            <a:pPr marL="800100" lvl="1" indent="-342900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Animals: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Dogs,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Bear, Coyote, Prairie Dogs, Mountain Lion, Deer, Elk</a:t>
            </a:r>
          </a:p>
          <a:p>
            <a:pPr marL="800100" lvl="1" indent="-342900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Drivers: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Red-light runners and aggressive on Yellow</a:t>
            </a:r>
          </a:p>
          <a:p>
            <a:pPr marL="800100" lvl="1" indent="-342900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Survival Secrets</a:t>
            </a:r>
          </a:p>
          <a:p>
            <a:pPr marL="1257300" lvl="2" indent="-342900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Speed (Stay within your capabilities)</a:t>
            </a:r>
          </a:p>
          <a:p>
            <a:pPr marL="1257300" lvl="2" indent="-342900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Watch the wheels (PMV 4)</a:t>
            </a:r>
          </a:p>
          <a:p>
            <a:pPr marL="1257300" lvl="2" indent="-342900">
              <a:buClr>
                <a:schemeClr val="accent6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Don’t challenge for your right of way (smaller and lighter)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1F77D3-925D-B613-4CA1-52475DCD3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8107" y="1390186"/>
            <a:ext cx="2148492" cy="1406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DB5FC1-A802-64A7-6979-0206E4C51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574" y="5536329"/>
            <a:ext cx="1796650" cy="820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CFC37C-A121-CC64-D0A3-46262032B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779" y="4020676"/>
            <a:ext cx="1815918" cy="1166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6D1C66-9414-E3D5-AF3C-0759E2AA1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9339" y="5149885"/>
            <a:ext cx="1815918" cy="1020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F792F1-BD0A-ECC8-EC9F-3B4F0A6288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7325" y="2339043"/>
            <a:ext cx="2507932" cy="14063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9D6E59-AC65-34CF-29E4-DBE9642812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5594" y="4387060"/>
            <a:ext cx="1497266" cy="120678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8BCB8DAD-07A2-8DB1-000A-706DEAD70B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744" y="1387245"/>
            <a:ext cx="2717716" cy="114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le 1"/>
          <p:cNvSpPr>
            <a:spLocks noGrp="1"/>
          </p:cNvSpPr>
          <p:nvPr>
            <p:ph type="title"/>
          </p:nvPr>
        </p:nvSpPr>
        <p:spPr>
          <a:xfrm>
            <a:off x="2115583" y="307553"/>
            <a:ext cx="9738360" cy="704088"/>
          </a:xfrm>
        </p:spPr>
        <p:txBody>
          <a:bodyPr>
            <a:noAutofit/>
          </a:bodyPr>
          <a:lstStyle/>
          <a:p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Riding Conditions 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(Example)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540" y="1313069"/>
            <a:ext cx="8142287" cy="48320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</a:t>
            </a:r>
          </a:p>
          <a:p>
            <a:pPr>
              <a:buClr>
                <a:srgbClr val="002060"/>
              </a:buClr>
              <a:buSzPct val="150000"/>
              <a:defRPr/>
            </a:pP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Temperatures</a:t>
            </a:r>
          </a:p>
          <a:p>
            <a:pPr marL="800100" lvl="1" indent="-342900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Winter (21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46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)/Summer (64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100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00100" lvl="2" indent="-342900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Temp under 33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watch for Black Ice</a:t>
            </a:r>
          </a:p>
          <a:p>
            <a:pPr marL="800100" lvl="2" indent="-342900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Temp over 70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heat exhaustion (dress for the ride)</a:t>
            </a:r>
          </a:p>
          <a:p>
            <a:pPr marL="342900" indent="-342900">
              <a:buClr>
                <a:srgbClr val="002060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SzPct val="150000"/>
              <a:defRPr/>
            </a:pP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 (0 to 65+ MPH)</a:t>
            </a:r>
          </a:p>
          <a:p>
            <a:pPr marL="800100" lvl="1" indent="-342900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Sand across roadway</a:t>
            </a:r>
          </a:p>
          <a:p>
            <a:pPr marL="800100" lvl="1" indent="-342900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Visibility reduced</a:t>
            </a:r>
          </a:p>
          <a:p>
            <a:pPr marL="800100" lvl="1" indent="-342900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Cross wind</a:t>
            </a:r>
          </a:p>
          <a:p>
            <a:pPr marL="800100" lvl="1" indent="-342900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Dust/Sand Devils</a:t>
            </a:r>
          </a:p>
          <a:p>
            <a:pPr marL="800100" lvl="1" indent="-342900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Tumbleweeds</a:t>
            </a:r>
          </a:p>
          <a:p>
            <a:pPr marL="800100" lvl="1" indent="-342900">
              <a:buClr>
                <a:srgbClr val="002060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SzPct val="150000"/>
              <a:defRPr/>
            </a:pP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Rain (Jan .4”) (Jul 1.4”)</a:t>
            </a:r>
          </a:p>
          <a:p>
            <a:pPr marL="800100" lvl="1" indent="-342900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Sand and gravel across roadway   </a:t>
            </a:r>
          </a:p>
        </p:txBody>
      </p:sp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75" y="4180808"/>
            <a:ext cx="1971126" cy="152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F2A5F772-E6C1-B0E0-1970-0E9E91F62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94" y="3344202"/>
            <a:ext cx="2706143" cy="188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5144F178-7CEB-0CE0-D15A-A161E2679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5652" y="2571750"/>
            <a:ext cx="2954527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 behind you as you approach a Green Light – Will the car turning left see you?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A5A8AD-0747-723D-51EA-DBA871D6E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4763" y="2083832"/>
            <a:ext cx="2114550" cy="1714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CEFE2F-4F30-34C6-5ED9-83479EA7AA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4979" y="3094711"/>
            <a:ext cx="2352675" cy="1714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7494E0-0108-5B82-26BF-BC574E47C9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8297" y="4855495"/>
            <a:ext cx="1486037" cy="137887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02894" y="6556694"/>
            <a:ext cx="306494" cy="153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B25C59-AC60-4F20-A3F1-3D5AB7C361F6}" type="slidenum">
              <a:rPr lang="en-US" altLang="en-US" sz="1000">
                <a:solidFill>
                  <a:srgbClr val="7F7F7F"/>
                </a:solidFill>
              </a:rPr>
              <a:pPr/>
              <a:t>15</a:t>
            </a:fld>
            <a:endParaRPr lang="en-US" altLang="en-US" sz="1000">
              <a:solidFill>
                <a:schemeClr val="bg2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367144" y="391483"/>
            <a:ext cx="8447455" cy="809578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#DAFRIDER Updates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A72102-8DC8-D673-FC70-A5D5A0A68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86" y="4740108"/>
            <a:ext cx="2260523" cy="16077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A6AC75-7CA2-20C1-3E4E-DD73F80E9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363" y="4633397"/>
            <a:ext cx="2676525" cy="171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7AA16D-2F4D-DFF7-1706-F49F7B7D9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3077" y="1451395"/>
            <a:ext cx="1785189" cy="1977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FFB9F5-9E46-C8C8-75EC-0EE81CC1E7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675" y="3068649"/>
            <a:ext cx="2260523" cy="13921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526100-2A9F-F7CA-09B2-32ED464A4C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826" y="1210614"/>
            <a:ext cx="2710222" cy="15787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5FBCAB-4BB5-047C-AA58-FE1A3540D8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7405" y="4610430"/>
            <a:ext cx="1524000" cy="1714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CEA949-23CB-08F6-1D56-532E527BCB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6619" y="4633397"/>
            <a:ext cx="2428692" cy="166856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69D2DEA-474F-1C25-4DB8-8C9451A68DF2}"/>
              </a:ext>
            </a:extLst>
          </p:cNvPr>
          <p:cNvSpPr txBox="1">
            <a:spLocks/>
          </p:cNvSpPr>
          <p:nvPr/>
        </p:nvSpPr>
        <p:spPr>
          <a:xfrm>
            <a:off x="3216393" y="1190929"/>
            <a:ext cx="7805568" cy="4476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ymbol" panose="05050102010706020507" pitchFamily="18" charset="2"/>
              <a:buChar char="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anose="05050102010706020507" pitchFamily="18" charset="2"/>
              <a:buNone/>
              <a:defRPr/>
            </a:pPr>
            <a:r>
              <a:rPr lang="en-US" altLang="en-US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Airbag Vest Initiative</a:t>
            </a:r>
          </a:p>
          <a:p>
            <a:pPr marL="457200" lvl="1" indent="0">
              <a:buClr>
                <a:schemeClr val="accent6"/>
              </a:buClr>
              <a:buSzPct val="150000"/>
              <a:buNone/>
              <a:defRPr/>
            </a:pP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range goal: All #DAFRIDERS will be wearing Airbag Vests every time they rider.</a:t>
            </a:r>
          </a:p>
          <a:p>
            <a:pPr marL="457200" lvl="1" indent="0">
              <a:buClr>
                <a:schemeClr val="accent6"/>
              </a:buClr>
              <a:buSzPct val="150000"/>
              <a:buNone/>
              <a:defRPr/>
            </a:pP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range goal: All Installations will be issued Airbag Vests to demonstrate how they work  </a:t>
            </a:r>
          </a:p>
          <a:p>
            <a:pPr marL="457200" lvl="1" indent="0">
              <a:buClr>
                <a:schemeClr val="accent6"/>
              </a:buClr>
              <a:buSzPct val="150000"/>
              <a:buNone/>
              <a:defRPr/>
            </a:pP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 vests to be purchased by AFSEC</a:t>
            </a:r>
          </a:p>
          <a:p>
            <a:pPr marL="457200" lvl="1" indent="0">
              <a:buClr>
                <a:schemeClr val="accent6"/>
              </a:buClr>
              <a:buSzPct val="150000"/>
              <a:buNone/>
              <a:defRPr/>
            </a:pP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will be provided to Safety offices/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Ridercoaches</a:t>
            </a:r>
            <a:endParaRPr lang="en-US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schemeClr val="accent6"/>
              </a:buClr>
              <a:buSzPct val="150000"/>
              <a:buNone/>
              <a:defRPr/>
            </a:pP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Airbag Vests can reduce the severity of injuries during mishaps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080" y="1313234"/>
            <a:ext cx="5973880" cy="5038928"/>
          </a:xfrm>
        </p:spPr>
        <p:txBody>
          <a:bodyPr>
            <a:norm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Exercises and 52 discussion topics based on needs of the group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Done in any flat area with open space (parking lot suggested)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Mentor Coach cards and cones will be issued/used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Ex. A mentor may find that the small group (2-3 mentees) struggles with cornering. The mentor could then focus on a few of the 17 exercises (2-4 of them) that focus on cornering, and lead specific discussion points, on cornering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23932" y="389703"/>
            <a:ext cx="10376916" cy="704088"/>
          </a:xfrm>
          <a:prstGeom prst="rect">
            <a:avLst/>
          </a:prstGeom>
        </p:spPr>
        <p:txBody>
          <a:bodyPr vert="horz" lIns="91440" tIns="0" rIns="91440" bIns="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MSF Mentorship Course Notes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BC43BA8-AE2C-C8DF-7D3F-0053502AE4E9}"/>
              </a:ext>
            </a:extLst>
          </p:cNvPr>
          <p:cNvSpPr txBox="1">
            <a:spLocks/>
          </p:cNvSpPr>
          <p:nvPr/>
        </p:nvSpPr>
        <p:spPr bwMode="auto">
          <a:xfrm>
            <a:off x="6095999" y="1313234"/>
            <a:ext cx="5684533" cy="503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anose="05000000000000000000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anose="05000000000000000000" pitchFamily="2" charset="2"/>
              <a:buNone/>
              <a:defRPr sz="1400" b="1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anose="05000000000000000000" pitchFamily="2" charset="2"/>
              <a:buNone/>
              <a:defRPr sz="1200" b="1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anose="05000000000000000000" pitchFamily="2" charset="2"/>
              <a:buNone/>
              <a:defRPr sz="1000" b="1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None/>
              <a:defRPr sz="10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None/>
              <a:defRPr sz="10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None/>
              <a:defRPr sz="10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None/>
              <a:defRPr sz="10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None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sz="2400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 code on cards to discuss points (mentees can keep the questions for later references based on the QR)</a:t>
            </a: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sz="2400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Immediate Application </a:t>
            </a: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sz="2400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all exercises need to be used in each session (suggested 2-4 exercises over a few hours)</a:t>
            </a:r>
          </a:p>
        </p:txBody>
      </p:sp>
      <p:pic>
        <p:nvPicPr>
          <p:cNvPr id="1026" name="Picture 2" descr="Photo of motorcycle riders lined up in front of instructor">
            <a:extLst>
              <a:ext uri="{FF2B5EF4-FFF2-40B4-BE49-F238E27FC236}">
                <a16:creationId xmlns:a16="http://schemas.microsoft.com/office/drawing/2014/main" id="{158ABBA3-FB77-8FB9-A49B-4BD11CBD9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839915"/>
            <a:ext cx="5684533" cy="10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59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Mishap Statistics 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(Example)</a:t>
            </a:r>
            <a:endParaRPr lang="en-US" alt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0A5145D-4A09-B8DB-18E8-E7749946E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4371"/>
            <a:ext cx="6669740" cy="4643192"/>
          </a:xfrm>
        </p:spPr>
        <p:txBody>
          <a:bodyPr>
            <a:normAutofit/>
          </a:bodyPr>
          <a:lstStyle/>
          <a:p>
            <a:pPr marL="0" indent="0" algn="ctr">
              <a:buSzPct val="150000"/>
              <a:buNone/>
              <a:defRPr/>
            </a:pPr>
            <a:r>
              <a:rPr lang="en-US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FY20-FY24</a:t>
            </a:r>
          </a:p>
          <a:p>
            <a:pPr marL="457200" lvl="1" indent="0">
              <a:buSzPct val="150000"/>
              <a:buNone/>
              <a:defRPr/>
            </a:pPr>
            <a:endParaRPr lang="en-US" u="sng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SzPct val="150000"/>
              <a:buNone/>
              <a:defRPr/>
            </a:pPr>
            <a:r>
              <a:rPr lang="en-US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76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Fatal, 5 PTD, 10 PPD, 741 LT)</a:t>
            </a:r>
          </a:p>
          <a:p>
            <a:pPr lvl="2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18,370 Lost Work Days, $800,756,796.00 in Mishap Costs</a:t>
            </a:r>
          </a:p>
          <a:p>
            <a:pPr marL="457200" lvl="1" indent="0">
              <a:buSzPct val="150000"/>
              <a:buNone/>
              <a:defRPr/>
            </a:pP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SzPct val="150000"/>
              <a:buNone/>
              <a:defRPr/>
            </a:pP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KAFB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 Fatal, 0 PPD, 1 PTD, 6 LT)</a:t>
            </a:r>
          </a:p>
          <a:p>
            <a:pPr lvl="2"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311 Lost Work Days, $1,693,000.00 Mishap Costs</a:t>
            </a:r>
          </a:p>
          <a:p>
            <a:pPr marL="457200" lvl="1" indent="0">
              <a:buSzPct val="150000"/>
              <a:buNone/>
              <a:defRPr/>
            </a:pP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SzPct val="150000"/>
              <a:buNone/>
              <a:defRPr/>
            </a:pP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AFSEC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 Fatal, 0 PPD, 0 LT)</a:t>
            </a:r>
          </a:p>
          <a:p>
            <a:pPr marL="457200" lvl="1" indent="0">
              <a:buSzPct val="150000"/>
              <a:buNone/>
              <a:defRPr/>
            </a:pP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SzPct val="150000"/>
              <a:buNone/>
              <a:defRPr/>
            </a:pP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AFIA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 Fatal, 0 PPD, 0 LT)</a:t>
            </a:r>
          </a:p>
          <a:p>
            <a:pPr>
              <a:buSzPct val="150000"/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9258" y="5937563"/>
            <a:ext cx="11498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PMV2 Mishap Causes: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SPEEDING, PMV4 turning LEFT, ALCOHOL, BEHAVIOR     </a:t>
            </a:r>
          </a:p>
        </p:txBody>
      </p:sp>
    </p:spTree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Mishap Statistics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6E1A256-D6B3-5A03-D8D7-D65450743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781" y="1312257"/>
            <a:ext cx="5614219" cy="375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6E8988A-3C45-34AC-B935-7FC96DED051E}"/>
              </a:ext>
            </a:extLst>
          </p:cNvPr>
          <p:cNvSpPr>
            <a:spLocks noGrp="1"/>
          </p:cNvSpPr>
          <p:nvPr/>
        </p:nvSpPr>
        <p:spPr bwMode="auto">
          <a:xfrm>
            <a:off x="0" y="1312257"/>
            <a:ext cx="6577781" cy="488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82575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+mn-lt"/>
              </a:defRPr>
            </a:lvl2pPr>
            <a:lvl3pPr marL="1027113" indent="-223838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Steady mishap decline since 2014 to 2022</a:t>
            </a:r>
          </a:p>
          <a:p>
            <a:pPr marL="0" indent="0" algn="ctr">
              <a:buNone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48% Spike FY23 10% increase in FY24</a:t>
            </a:r>
          </a:p>
          <a:p>
            <a:pPr marL="0" indent="0" algn="ctr">
              <a:buNone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35% PMV-2 mishap decrease between 2014 &amp; 2022</a:t>
            </a:r>
          </a:p>
          <a:p>
            <a:pPr marL="0" indent="0" algn="ctr">
              <a:buNone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Prevention efforts only work with leadership involvement</a:t>
            </a:r>
          </a:p>
          <a:p>
            <a:pPr marL="0" indent="0" algn="ctr">
              <a:buNone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difference between a minor mishap and a fatality is often only a small thing like sand on a corner or a curb being hit vs. a smooth shoulder</a:t>
            </a:r>
          </a:p>
          <a:p>
            <a:endParaRPr lang="en-US" b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409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 COMMENTS</a:t>
            </a:r>
          </a:p>
        </p:txBody>
      </p:sp>
      <p:sp>
        <p:nvSpPr>
          <p:cNvPr id="18436" name="Rectangle 4099"/>
          <p:cNvSpPr>
            <a:spLocks noGrp="1" noChangeArrowheads="1"/>
          </p:cNvSpPr>
          <p:nvPr>
            <p:ph idx="1"/>
          </p:nvPr>
        </p:nvSpPr>
        <p:spPr>
          <a:xfrm>
            <a:off x="3658547" y="1562178"/>
            <a:ext cx="4874906" cy="145545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XXXX, Colonel, USAF</a:t>
            </a:r>
          </a:p>
          <a:p>
            <a:pPr marL="0" indent="0" algn="ctr"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Commander</a:t>
            </a:r>
          </a:p>
          <a:p>
            <a:pPr marL="0" indent="0" algn="ctr"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XXXXXXX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779" y="3259723"/>
            <a:ext cx="1767988" cy="17438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60182" y="3259723"/>
            <a:ext cx="3722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(Insert appropriate “patch” here)</a:t>
            </a:r>
          </a:p>
        </p:txBody>
      </p:sp>
    </p:spTree>
    <p:extLst>
      <p:ext uri="{BB962C8B-B14F-4D97-AF65-F5344CB8AC3E}">
        <p14:creationId xmlns:p14="http://schemas.microsoft.com/office/powerpoint/2010/main" val="229176889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409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 COMMENTS</a:t>
            </a:r>
          </a:p>
        </p:txBody>
      </p:sp>
      <p:sp>
        <p:nvSpPr>
          <p:cNvPr id="18436" name="Rectangle 4099"/>
          <p:cNvSpPr>
            <a:spLocks noGrp="1" noChangeArrowheads="1"/>
          </p:cNvSpPr>
          <p:nvPr>
            <p:ph idx="1"/>
          </p:nvPr>
        </p:nvSpPr>
        <p:spPr>
          <a:xfrm>
            <a:off x="3658547" y="1562178"/>
            <a:ext cx="4874906" cy="145545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XXXX, Colonel, USAF</a:t>
            </a:r>
          </a:p>
          <a:p>
            <a:pPr marL="0" indent="0" algn="ctr"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Commander</a:t>
            </a:r>
          </a:p>
          <a:p>
            <a:pPr marL="0" indent="0" algn="ctr"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XXXXXXX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779" y="3259723"/>
            <a:ext cx="1767988" cy="17438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60182" y="3259723"/>
            <a:ext cx="3722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(Insert appropriate “patch” here)</a:t>
            </a:r>
          </a:p>
        </p:txBody>
      </p:sp>
    </p:spTree>
    <p:extLst>
      <p:ext uri="{BB962C8B-B14F-4D97-AF65-F5344CB8AC3E}">
        <p14:creationId xmlns:p14="http://schemas.microsoft.com/office/powerpoint/2010/main" val="249589200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Summary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idx="1"/>
          </p:nvPr>
        </p:nvSpPr>
        <p:spPr>
          <a:xfrm>
            <a:off x="152332" y="1390650"/>
            <a:ext cx="8607425" cy="4664917"/>
          </a:xfrm>
        </p:spPr>
        <p:txBody>
          <a:bodyPr>
            <a:normAutofit fontScale="77500" lnSpcReduction="20000"/>
          </a:bodyPr>
          <a:lstStyle/>
          <a:p>
            <a:pPr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#DAFRIDER 2025 Kickoff </a:t>
            </a:r>
          </a:p>
          <a:p>
            <a:pPr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rgbClr val="002060"/>
                </a:solidFill>
              </a:rPr>
              <a:t>AFSEC Goals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&amp; PPE Requirements</a:t>
            </a:r>
          </a:p>
          <a:p>
            <a:pPr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rgbClr val="002060"/>
                </a:solidFill>
              </a:rPr>
              <a:t>Responsibilities</a:t>
            </a:r>
          </a:p>
          <a:p>
            <a:pPr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improve as a #DAFRIDER</a:t>
            </a:r>
          </a:p>
          <a:p>
            <a:pPr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 of the Swerve</a:t>
            </a:r>
          </a:p>
          <a:p>
            <a:pPr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Riding Hazards / Conditions</a:t>
            </a:r>
          </a:p>
          <a:p>
            <a:pPr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Updates: Airbag Vests, Lessons Learned &amp; Mentorship</a:t>
            </a:r>
          </a:p>
          <a:p>
            <a:pPr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Mishap Statistics</a:t>
            </a:r>
          </a:p>
        </p:txBody>
      </p:sp>
    </p:spTree>
    <p:extLst>
      <p:ext uri="{BB962C8B-B14F-4D97-AF65-F5344CB8AC3E}">
        <p14:creationId xmlns:p14="http://schemas.microsoft.com/office/powerpoint/2010/main" val="419189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524125" y="76199"/>
            <a:ext cx="714375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151C77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altLang="en-US" sz="4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&amp; Ride Safe!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5432774"/>
            <a:ext cx="9131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#DAFRIDER Kickoff – HAVE YOU LOGGED INTO MUSTT LATELY?</a:t>
            </a:r>
          </a:p>
          <a:p>
            <a:pPr algn="ctr"/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AFSAS.SAFETY.AF.MIL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DFA3B79-CF43-F4FD-9BAB-F1D8DA66B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579" y="1321976"/>
            <a:ext cx="7628142" cy="421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idx="1"/>
          </p:nvPr>
        </p:nvSpPr>
        <p:spPr>
          <a:xfrm>
            <a:off x="152332" y="1390650"/>
            <a:ext cx="8607425" cy="4664917"/>
          </a:xfrm>
        </p:spPr>
        <p:txBody>
          <a:bodyPr>
            <a:noAutofit/>
          </a:bodyPr>
          <a:lstStyle/>
          <a:p>
            <a:pPr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#DAFRIDER 2025 Kickoff </a:t>
            </a:r>
          </a:p>
          <a:p>
            <a:pPr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2060"/>
                </a:solidFill>
              </a:rPr>
              <a:t>AFSEC Goals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&amp; PPE Requirements</a:t>
            </a:r>
          </a:p>
          <a:p>
            <a:pPr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2060"/>
                </a:solidFill>
              </a:rPr>
              <a:t>Responsibilities</a:t>
            </a:r>
          </a:p>
          <a:p>
            <a:pPr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improve as a #DAFRIDER</a:t>
            </a:r>
          </a:p>
          <a:p>
            <a:pPr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 of the Swerve</a:t>
            </a:r>
          </a:p>
          <a:p>
            <a:pPr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Riding Hazards / Conditions</a:t>
            </a:r>
          </a:p>
          <a:p>
            <a:pPr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Updates: Airbag Vests, Lessons Learned &amp; Mentorship</a:t>
            </a:r>
          </a:p>
          <a:p>
            <a:pPr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Mishap Statistics</a:t>
            </a:r>
          </a:p>
        </p:txBody>
      </p:sp>
    </p:spTree>
    <p:extLst>
      <p:ext uri="{BB962C8B-B14F-4D97-AF65-F5344CB8AC3E}">
        <p14:creationId xmlns:p14="http://schemas.microsoft.com/office/powerpoint/2010/main" val="98101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/>
              <a:t>2025 #DAFRIDER Kickoff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686" y="1406492"/>
            <a:ext cx="11194627" cy="4434910"/>
          </a:xfrm>
        </p:spPr>
        <p:txBody>
          <a:bodyPr>
            <a:noAutofit/>
          </a:bodyPr>
          <a:lstStyle/>
          <a:p>
            <a:pPr marL="406400" lvl="1" indent="0" algn="ctr">
              <a:lnSpc>
                <a:spcPct val="120000"/>
              </a:lnSpc>
              <a:buNone/>
              <a:defRPr/>
            </a:pPr>
            <a:r>
              <a:rPr lang="en-US" sz="3200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Commander’s Responsibilities</a:t>
            </a:r>
          </a:p>
          <a:p>
            <a:pPr marL="457200" lvl="1" indent="0" algn="ctr">
              <a:lnSpc>
                <a:spcPct val="120000"/>
              </a:lnSpc>
              <a:buNone/>
              <a:defRPr/>
            </a:pPr>
            <a:r>
              <a:rPr lang="en-US" sz="2800" u="sng" dirty="0">
                <a:solidFill>
                  <a:srgbClr val="151C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 your #DAFRIDERs</a:t>
            </a:r>
          </a:p>
          <a:p>
            <a:pPr marL="803275" lvl="2" indent="0" algn="ctr">
              <a:lnSpc>
                <a:spcPct val="120000"/>
              </a:lnSpc>
              <a:buSzPct val="100000"/>
              <a:buNone/>
              <a:defRPr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CC/MSRs </a:t>
            </a:r>
            <a:r>
              <a:rPr lang="en-US" sz="2400" b="0" dirty="0"/>
              <a:t>identify 100% of your unit’s riders</a:t>
            </a:r>
          </a:p>
          <a:p>
            <a:pPr marL="803275" lvl="2" indent="0" algn="ctr">
              <a:lnSpc>
                <a:spcPct val="120000"/>
              </a:lnSpc>
              <a:buSzPct val="100000"/>
              <a:buNone/>
              <a:defRPr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Ensure that every #DAFRIDER is in MUSTT</a:t>
            </a:r>
          </a:p>
          <a:p>
            <a:pPr marL="457200" lvl="1" indent="0" algn="ctr">
              <a:lnSpc>
                <a:spcPct val="120000"/>
              </a:lnSpc>
              <a:buNone/>
              <a:defRPr/>
            </a:pPr>
            <a:r>
              <a:rPr lang="en-US" sz="2800" u="sng" dirty="0">
                <a:solidFill>
                  <a:srgbClr val="151C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 your #DAFRIDERs the training they need</a:t>
            </a:r>
            <a:endParaRPr 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3275" lvl="2" indent="0" algn="ctr">
              <a:lnSpc>
                <a:spcPct val="120000"/>
              </a:lnSpc>
              <a:buNone/>
              <a:defRPr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CC/MSRs verify training requirements and schedule training.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B726D0-B1D0-FF8A-A71B-FA7685A1A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08" y="5109112"/>
            <a:ext cx="1256001" cy="1249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BB0D5F-9D15-7CD7-65FA-1873A3827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2317" y="5109112"/>
            <a:ext cx="933782" cy="124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9524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83172-11A6-1C3C-2FD3-A41500A56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BC645C60-F326-FF69-1086-75C090143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019" y="76200"/>
            <a:ext cx="8903248" cy="1143000"/>
          </a:xfrm>
        </p:spPr>
        <p:txBody>
          <a:bodyPr/>
          <a:lstStyle/>
          <a:p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#DAFRIDER AFSEC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C1FAB-D0BB-1AA8-2483-68FACBAF1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93" y="1288008"/>
            <a:ext cx="11144213" cy="3396297"/>
          </a:xfrm>
        </p:spPr>
        <p:txBody>
          <a:bodyPr>
            <a:noAutofit/>
          </a:bodyPr>
          <a:lstStyle/>
          <a:p>
            <a:pPr marL="457200" lvl="1" indent="0" algn="ctr">
              <a:lnSpc>
                <a:spcPct val="120000"/>
              </a:lnSpc>
              <a:buNone/>
              <a:defRPr/>
            </a:pPr>
            <a:r>
              <a:rPr lang="en-US" sz="2800" u="sng" dirty="0">
                <a:solidFill>
                  <a:srgbClr val="151C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 all DAF Installation’s Rider training</a:t>
            </a:r>
          </a:p>
          <a:p>
            <a:pPr marL="803275" lvl="2" indent="0" algn="ctr">
              <a:lnSpc>
                <a:spcPct val="120000"/>
              </a:lnSpc>
              <a:buNone/>
              <a:defRPr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call will be sent to all MAJCOMs/installations to provide Rider training stats i.e., number of classes, students, coaches, and budget etc. . .  </a:t>
            </a:r>
          </a:p>
          <a:p>
            <a:pPr marL="803275" lvl="2" indent="0" algn="ctr">
              <a:lnSpc>
                <a:spcPct val="120000"/>
              </a:lnSpc>
              <a:buNone/>
              <a:defRPr/>
            </a:pP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3275" lvl="2" indent="0" algn="ctr">
              <a:lnSpc>
                <a:spcPct val="120000"/>
              </a:lnSpc>
              <a:buNone/>
              <a:defRPr/>
            </a:pPr>
            <a:r>
              <a:rPr lang="en-US" sz="2800" u="sng" dirty="0">
                <a:solidFill>
                  <a:srgbClr val="151C77"/>
                </a:solidFill>
              </a:rPr>
              <a:t>Working on acquiring </a:t>
            </a:r>
            <a:r>
              <a:rPr lang="en-US" sz="2800" u="sng" dirty="0">
                <a:solidFill>
                  <a:srgbClr val="151C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Airbag Demo vests for all Safety Offices</a:t>
            </a:r>
          </a:p>
          <a:p>
            <a:pPr marL="803275" lvl="2" indent="0" algn="ctr">
              <a:lnSpc>
                <a:spcPct val="120000"/>
              </a:lnSpc>
              <a:buNone/>
              <a:defRPr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Airbag vests help reduce the severity of Motorcycle accidents</a:t>
            </a:r>
          </a:p>
          <a:p>
            <a:pPr marL="803275" lvl="2" indent="0" algn="ctr">
              <a:lnSpc>
                <a:spcPct val="120000"/>
              </a:lnSpc>
              <a:buNone/>
              <a:defRPr/>
            </a:pP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3275" lvl="2" indent="0" algn="ctr">
              <a:lnSpc>
                <a:spcPct val="120000"/>
              </a:lnSpc>
              <a:buNone/>
              <a:defRPr/>
            </a:pPr>
            <a:r>
              <a:rPr lang="en-US" sz="2800" u="sng" dirty="0">
                <a:solidFill>
                  <a:srgbClr val="151C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Updating MUSTT to recognize Certified </a:t>
            </a:r>
            <a:r>
              <a:rPr lang="en-US" sz="2800" u="sng" dirty="0" err="1">
                <a:solidFill>
                  <a:srgbClr val="151C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Ridercoaches</a:t>
            </a:r>
            <a:r>
              <a:rPr lang="en-US" sz="2800" u="sng" dirty="0">
                <a:solidFill>
                  <a:srgbClr val="151C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803275" lvl="2" indent="0" algn="ctr">
              <a:lnSpc>
                <a:spcPct val="120000"/>
              </a:lnSpc>
              <a:buNone/>
              <a:defRPr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MUSTT will be able to track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Ridercoaches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their certifications.  </a:t>
            </a:r>
          </a:p>
          <a:p>
            <a:pPr marL="803275" lvl="2" indent="0" algn="ctr">
              <a:lnSpc>
                <a:spcPct val="120000"/>
              </a:lnSpc>
              <a:buNone/>
              <a:defRPr/>
            </a:pPr>
            <a:endParaRPr 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43504A-8AC9-C846-D134-D8C88FE21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97" y="5107909"/>
            <a:ext cx="1256001" cy="1249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57734A-CB4A-731A-7981-CF7121E53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940" y="5107909"/>
            <a:ext cx="933782" cy="124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0839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371A5-AC20-6EF6-7FDF-02846374B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76EF8C66-9991-B88D-740F-F969245F3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266" y="76200"/>
            <a:ext cx="9973733" cy="1143000"/>
          </a:xfrm>
        </p:spPr>
        <p:txBody>
          <a:bodyPr/>
          <a:lstStyle/>
          <a:p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#DAFRIDER Training Requirements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2E83AF-7F1D-BF12-1B25-4E067D5D4030}"/>
              </a:ext>
            </a:extLst>
          </p:cNvPr>
          <p:cNvSpPr txBox="1"/>
          <p:nvPr/>
        </p:nvSpPr>
        <p:spPr>
          <a:xfrm>
            <a:off x="1785878" y="1365444"/>
            <a:ext cx="8620243" cy="48320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u="sng" dirty="0">
                <a:solidFill>
                  <a:srgbClr val="151C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Minimum #DAFRider Requirements</a:t>
            </a:r>
          </a:p>
          <a:p>
            <a:pPr algn="ctr">
              <a:defRPr/>
            </a:pPr>
            <a:endParaRPr lang="en-US" sz="2000" b="1" u="sng" dirty="0">
              <a:solidFill>
                <a:srgbClr val="151C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rgbClr val="002060"/>
              </a:buClr>
              <a:defRPr/>
            </a:pPr>
            <a:r>
              <a:rPr lang="en-US" sz="2800" b="1" u="sng" dirty="0">
                <a:solidFill>
                  <a:srgbClr val="151C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License (or permit prior to course)</a:t>
            </a:r>
          </a:p>
          <a:p>
            <a:pPr algn="ctr">
              <a:buClr>
                <a:srgbClr val="002060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License = Level I training complete</a:t>
            </a:r>
          </a:p>
          <a:p>
            <a:pPr algn="ctr">
              <a:buClr>
                <a:srgbClr val="002060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 I training (BRC or equivalent) = Level 1 training complete</a:t>
            </a:r>
          </a:p>
          <a:p>
            <a:pPr marL="285750" indent="-285750" algn="ctr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rgbClr val="002060"/>
              </a:buClr>
              <a:defRPr/>
            </a:pPr>
            <a:r>
              <a:rPr lang="en-US" sz="2800" b="1" u="sng" dirty="0">
                <a:solidFill>
                  <a:srgbClr val="151C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MUSTT Update </a:t>
            </a:r>
          </a:p>
          <a:p>
            <a:pPr algn="ctr">
              <a:buClr>
                <a:srgbClr val="002060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Required annually AND after training is complete</a:t>
            </a:r>
          </a:p>
          <a:p>
            <a:pPr algn="ctr">
              <a:buClr>
                <a:srgbClr val="002060"/>
              </a:buClr>
              <a:defRPr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rgbClr val="002060"/>
              </a:buClr>
              <a:defRPr/>
            </a:pPr>
            <a:r>
              <a:rPr lang="en-US" sz="2800" b="1" u="sng" dirty="0">
                <a:solidFill>
                  <a:srgbClr val="151C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Continuation training (Level II)</a:t>
            </a:r>
          </a:p>
          <a:p>
            <a:pPr algn="ctr">
              <a:buClr>
                <a:srgbClr val="002060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Within 6-months, not to exceed 1-year</a:t>
            </a:r>
          </a:p>
          <a:p>
            <a:pPr marL="171450" indent="-285750" algn="ctr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rgbClr val="002060"/>
              </a:buClr>
              <a:defRPr/>
            </a:pPr>
            <a:r>
              <a:rPr lang="en-US" sz="2800" b="1" u="sng" dirty="0">
                <a:solidFill>
                  <a:srgbClr val="151C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Sustainment training (Level III)</a:t>
            </a:r>
          </a:p>
          <a:p>
            <a:pPr algn="ctr">
              <a:buClr>
                <a:srgbClr val="002060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least every 5-years</a:t>
            </a:r>
          </a:p>
        </p:txBody>
      </p:sp>
    </p:spTree>
    <p:extLst>
      <p:ext uri="{BB962C8B-B14F-4D97-AF65-F5344CB8AC3E}">
        <p14:creationId xmlns:p14="http://schemas.microsoft.com/office/powerpoint/2010/main" val="641432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218266" y="76200"/>
            <a:ext cx="9973733" cy="1143000"/>
          </a:xfrm>
        </p:spPr>
        <p:txBody>
          <a:bodyPr/>
          <a:lstStyle/>
          <a:p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#DAFRIDER Training Requirements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8267" y="1755455"/>
            <a:ext cx="8281195" cy="397031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u="sng" dirty="0">
                <a:solidFill>
                  <a:srgbClr val="151C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Schedule Training</a:t>
            </a: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endParaRPr lang="en-US" sz="2800" b="1" u="sng" dirty="0">
              <a:solidFill>
                <a:srgbClr val="151C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Scheduling is accomplished via the web at: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XXXXX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Season starts in: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</a:t>
            </a:r>
          </a:p>
          <a:p>
            <a:pPr marL="628650" lvl="1" indent="-28575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Season ends: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Classes?</a:t>
            </a:r>
          </a:p>
          <a:p>
            <a:pPr marL="628650" lvl="1" indent="-28575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WBRC</a:t>
            </a:r>
          </a:p>
          <a:p>
            <a:pPr marL="628650" lvl="1" indent="-28575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Needs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22B5B7-2DE4-DD14-A243-241CE7A4A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86" y="1353619"/>
            <a:ext cx="2075381" cy="2075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54ED35-7277-450D-4252-290384770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9463" y="4655475"/>
            <a:ext cx="1594873" cy="1594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7AD73-A3BC-5017-4C5D-376949504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88295B32-3503-AF2B-B150-71387194D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#DAFRIDER PPE Requirements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55FF56-2A56-D872-E6BF-68DABFE96551}"/>
              </a:ext>
            </a:extLst>
          </p:cNvPr>
          <p:cNvSpPr txBox="1"/>
          <p:nvPr/>
        </p:nvSpPr>
        <p:spPr>
          <a:xfrm>
            <a:off x="4881754" y="1314390"/>
            <a:ext cx="7310246" cy="4893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>
                <a:solidFill>
                  <a:srgbClr val="151C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Minimum #DAFRIDER Requirements</a:t>
            </a:r>
          </a:p>
          <a:p>
            <a:pPr>
              <a:defRPr/>
            </a:pPr>
            <a:endParaRPr lang="en-US" sz="800" b="1" u="sng" dirty="0">
              <a:solidFill>
                <a:srgbClr val="151C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285750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Approved Helmet - DOT/SNELL/ECE</a:t>
            </a:r>
          </a:p>
          <a:p>
            <a:pPr marL="171450" indent="-285750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Eye Protection – Meets or exceeds ANSI Z87.1-2020</a:t>
            </a:r>
          </a:p>
          <a:p>
            <a:pPr marL="171450" indent="-285750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Long-sleeved shirt/jacket</a:t>
            </a:r>
          </a:p>
          <a:p>
            <a:pPr marL="171450" indent="-285750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Full-fingered gloves </a:t>
            </a:r>
          </a:p>
          <a:p>
            <a:pPr marL="171450" indent="-285750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Full-length pants </a:t>
            </a:r>
          </a:p>
          <a:p>
            <a:pPr marL="171450" indent="-285750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Sturdy over-the-ankle footwear</a:t>
            </a:r>
          </a:p>
          <a:p>
            <a:pPr>
              <a:defRPr/>
            </a:pPr>
            <a:r>
              <a:rPr lang="en-US" sz="2800" b="1" u="sng" dirty="0">
                <a:solidFill>
                  <a:srgbClr val="151C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Optional  #DAFRIDER PPE</a:t>
            </a:r>
          </a:p>
          <a:p>
            <a:pPr>
              <a:defRPr/>
            </a:pPr>
            <a:endParaRPr lang="en-US" sz="800" b="1" u="sng" dirty="0">
              <a:solidFill>
                <a:srgbClr val="151C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285750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Airbag Vest</a:t>
            </a:r>
          </a:p>
          <a:p>
            <a:pPr marL="171450" indent="-285750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Armored Vests</a:t>
            </a:r>
          </a:p>
          <a:p>
            <a:pPr marL="171450" indent="-285750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Elbow / Knee pads</a:t>
            </a:r>
          </a:p>
          <a:p>
            <a:pPr marL="171450" indent="-285750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Chaps</a:t>
            </a:r>
          </a:p>
          <a:p>
            <a:pPr marL="171450" indent="-285750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 / Heating vests</a:t>
            </a:r>
          </a:p>
          <a:p>
            <a:pPr marL="171450" indent="-285750"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Racing suits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9A8EEA-AB71-6DC7-143A-C300460F74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022" y="1314390"/>
            <a:ext cx="3847827" cy="509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94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#DAFRIDER Responsibilities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2699996" y="1274057"/>
            <a:ext cx="6556034" cy="3798409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 into MUSTT</a:t>
            </a:r>
          </a:p>
          <a:p>
            <a:pPr marL="406400" lvl="1" indent="0" algn="ctr">
              <a:buClr>
                <a:schemeClr val="accent6"/>
              </a:buClr>
              <a:buSzPct val="150000"/>
              <a:buNone/>
              <a:defRPr/>
            </a:pPr>
            <a:r>
              <a:rPr lang="en-US" altLang="en-US" sz="2400" b="0" dirty="0"/>
              <a:t>Record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your training classes</a:t>
            </a:r>
          </a:p>
          <a:p>
            <a:pPr marL="406400" lvl="1" indent="0" algn="ctr">
              <a:buClr>
                <a:schemeClr val="accent6"/>
              </a:buClr>
              <a:buSzPct val="150000"/>
              <a:buNone/>
              <a:defRPr/>
            </a:pPr>
            <a:r>
              <a:rPr lang="en-US" altLang="en-US" sz="2400" b="0" dirty="0"/>
              <a:t>Document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briefings you have given or attended</a:t>
            </a:r>
          </a:p>
          <a:p>
            <a:pPr marL="406400" lvl="1" indent="0" algn="ctr">
              <a:buClr>
                <a:schemeClr val="accent6"/>
              </a:buClr>
              <a:buSzPct val="150000"/>
              <a:buNone/>
              <a:defRPr/>
            </a:pP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your records up to date and accurate</a:t>
            </a:r>
          </a:p>
          <a:p>
            <a:pPr marL="406400" lvl="1" indent="0" algn="ctr">
              <a:buClr>
                <a:schemeClr val="accent6"/>
              </a:buClr>
              <a:buSzPct val="150000"/>
              <a:buNone/>
              <a:defRPr/>
            </a:pPr>
            <a:r>
              <a:rPr lang="en-US" altLang="en-US" sz="2400" b="0" dirty="0"/>
              <a:t>Is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your Motorcycle information current?</a:t>
            </a:r>
          </a:p>
          <a:p>
            <a:pPr lvl="1">
              <a:defRPr/>
            </a:pPr>
            <a:endParaRPr lang="en-US" altLang="en-US" dirty="0"/>
          </a:p>
          <a:p>
            <a:pPr marL="406400" lvl="1" indent="0">
              <a:buNone/>
              <a:defRPr/>
            </a:pPr>
            <a:endParaRPr lang="en-US" altLang="en-US" dirty="0"/>
          </a:p>
          <a:p>
            <a:pPr marL="406400" lvl="1" indent="0">
              <a:buNone/>
              <a:defRPr/>
            </a:pPr>
            <a:endParaRPr lang="en-US" altLang="en-US" dirty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141980" y="6556694"/>
            <a:ext cx="428322" cy="153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A82C41D-EF57-4FE4-BA82-B4C796F62DBE}" type="slidenum">
              <a:rPr lang="en-US" altLang="en-US" sz="1000" b="0">
                <a:solidFill>
                  <a:srgbClr val="7F7F7F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en-US" sz="1000" b="0">
              <a:solidFill>
                <a:schemeClr val="bg2"/>
              </a:solidFill>
            </a:endParaRPr>
          </a:p>
        </p:txBody>
      </p:sp>
      <p:pic>
        <p:nvPicPr>
          <p:cNvPr id="3" name="Picture 2" descr="Graphical user interface&#10;&#10;AI-generated content may be incorrect.">
            <a:extLst>
              <a:ext uri="{FF2B5EF4-FFF2-40B4-BE49-F238E27FC236}">
                <a16:creationId xmlns:a16="http://schemas.microsoft.com/office/drawing/2014/main" id="{C68B79F9-E257-FFD8-023D-BD54EABBE9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621" y="3615167"/>
            <a:ext cx="5468818" cy="276596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AE90E70-2AF2-776F-8DC5-4715BAF41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59" y="3615167"/>
            <a:ext cx="5987202" cy="276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3_USAF(Unclas)">
  <a:themeElements>
    <a:clrScheme name="USAF(Unclas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USAF(Unclas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SAF(Unclas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AF(Unclas)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AF(Unclas)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AF(Unclas)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AF(Unclas)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AF(Unclas)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AF(Unclas)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8157CDF31D0D4296824FD84D5F92C6" ma:contentTypeVersion="8" ma:contentTypeDescription="Create a new document." ma:contentTypeScope="" ma:versionID="3c1f87c7095c3f9fbed1a2927603ed58">
  <xsd:schema xmlns:xsd="http://www.w3.org/2001/XMLSchema" xmlns:xs="http://www.w3.org/2001/XMLSchema" xmlns:p="http://schemas.microsoft.com/office/2006/metadata/properties" xmlns:ns1="http://schemas.microsoft.com/sharepoint/v3" xmlns:ns2="7480c357-3bac-4882-968c-98d3ccec24f6" xmlns:ns3="e1dea9cf-5a63-4e59-ae97-2b5ae7f1b398" targetNamespace="http://schemas.microsoft.com/office/2006/metadata/properties" ma:root="true" ma:fieldsID="ffa25208ab036d8dde7fdd7ce03bc977" ns1:_="" ns2:_="" ns3:_="">
    <xsd:import namespace="http://schemas.microsoft.com/sharepoint/v3"/>
    <xsd:import namespace="7480c357-3bac-4882-968c-98d3ccec24f6"/>
    <xsd:import namespace="e1dea9cf-5a63-4e59-ae97-2b5ae7f1b3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PublishingStartDate" minOccurs="0"/>
                <xsd:element ref="ns1:PublishingExpirationDat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80c357-3bac-4882-968c-98d3ccec24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dea9cf-5a63-4e59-ae97-2b5ae7f1b39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23D7DE-779F-499A-9E06-14C117770D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480c357-3bac-4882-968c-98d3ccec24f6"/>
    <ds:schemaRef ds:uri="e1dea9cf-5a63-4e59-ae97-2b5ae7f1b3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1B77137-C14E-485B-8342-6CC7F9345413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2006/metadata/properties"/>
    <ds:schemaRef ds:uri="http://schemas.microsoft.com/sharepoint/v3"/>
    <ds:schemaRef ds:uri="7480c357-3bac-4882-968c-98d3ccec24f6"/>
    <ds:schemaRef ds:uri="e1dea9cf-5a63-4e59-ae97-2b5ae7f1b398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98C47FD-E04D-4B2E-ABE9-80BC6C3D172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331b18d-2d87-48ef-a35f-ac8818ebf9b4}" enabled="0" method="" siteId="{8331b18d-2d87-48ef-a35f-ac8818ebf9b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75th Anniversary (DSX Preferred Template)</Template>
  <TotalTime>7376</TotalTime>
  <Words>1435</Words>
  <Application>Microsoft Office PowerPoint</Application>
  <PresentationFormat>Widescreen</PresentationFormat>
  <Paragraphs>233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Symbol</vt:lpstr>
      <vt:lpstr>Times New Roman</vt:lpstr>
      <vt:lpstr>Wingdings</vt:lpstr>
      <vt:lpstr>3_USAF(Unclas)</vt:lpstr>
      <vt:lpstr>2025 #DAFRIDER Kickoff Briefing *TEMPLATE* (replace all RED items with your local information)</vt:lpstr>
      <vt:lpstr>CC COMMENTS</vt:lpstr>
      <vt:lpstr>Overview</vt:lpstr>
      <vt:lpstr>2025 #DAFRIDER Kickoff</vt:lpstr>
      <vt:lpstr>2025 #DAFRIDER AFSEC Goals</vt:lpstr>
      <vt:lpstr>#DAFRIDER Training Requirements</vt:lpstr>
      <vt:lpstr>#DAFRIDER Training Requirements</vt:lpstr>
      <vt:lpstr>#DAFRIDER PPE Requirements</vt:lpstr>
      <vt:lpstr>#DAFRIDER Responsibilities</vt:lpstr>
      <vt:lpstr>How to improve as a #DAFRIDER</vt:lpstr>
      <vt:lpstr>Year of the Swerve</vt:lpstr>
      <vt:lpstr>Year of the Swerve</vt:lpstr>
      <vt:lpstr>Local Riding Hazards (Example)</vt:lpstr>
      <vt:lpstr>Local Riding Conditions (Example) </vt:lpstr>
      <vt:lpstr>PowerPoint Presentation</vt:lpstr>
      <vt:lpstr>PowerPoint Presentation</vt:lpstr>
      <vt:lpstr>Mishap Statistics (Example)</vt:lpstr>
      <vt:lpstr>Mishap Statistics</vt:lpstr>
      <vt:lpstr>CC COMMENTS</vt:lpstr>
      <vt:lpstr>Summary</vt:lpstr>
      <vt:lpstr>PowerPoint Presentation</vt:lpstr>
    </vt:vector>
  </TitlesOfParts>
  <Company>U.S. Air Force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Pre-Season  Kickoff Rider’s Briefing *TEMPLATE*</dc:title>
  <dc:creator>BRANDT, DAVID R GS-13 USAF HAF AFSEC/SEG</dc:creator>
  <cp:lastModifiedBy>GONZALES, LISA A CTR USAF HAF AFSEC/SEGS</cp:lastModifiedBy>
  <cp:revision>36</cp:revision>
  <dcterms:created xsi:type="dcterms:W3CDTF">2023-01-16T23:05:47Z</dcterms:created>
  <dcterms:modified xsi:type="dcterms:W3CDTF">2025-03-10T15:04:52Z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0x010100D28157CDF31D0D4296824FD84D5F92C6</vt:lpwstr>
  </property>
</Properties>
</file>